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32B"/>
    <a:srgbClr val="FCAB29"/>
    <a:srgbClr val="DB3D55"/>
    <a:srgbClr val="E33F5B"/>
    <a:srgbClr val="0489CB"/>
    <a:srgbClr val="00AD90"/>
    <a:srgbClr val="FBD21D"/>
    <a:srgbClr val="F67831"/>
    <a:srgbClr val="EF3858"/>
    <a:srgbClr val="5D4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0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6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1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3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8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0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E105-2D0D-4602-AB8D-7955DDCD4F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9E895-A0BF-476F-A595-4147548DC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1" b="98826" l="10000" r="90000">
                        <a14:foregroundMark x1="45729" y1="8627" x2="45729" y2="8627"/>
                        <a14:foregroundMark x1="49427" y1="2654" x2="49427" y2="2654"/>
                        <a14:foregroundMark x1="60573" y1="39306" x2="60573" y2="39306"/>
                        <a14:foregroundMark x1="58698" y1="37672" x2="58698" y2="37672"/>
                        <a14:foregroundMark x1="40729" y1="89229" x2="40729" y2="89229"/>
                        <a14:foregroundMark x1="45573" y1="91730" x2="45573" y2="91730"/>
                        <a14:foregroundMark x1="49635" y1="96478" x2="49635" y2="96478"/>
                        <a14:foregroundMark x1="49635" y1="98826" x2="49635" y2="98826"/>
                        <a14:foregroundMark x1="55208" y1="17866" x2="55208" y2="17866"/>
                        <a14:foregroundMark x1="54792" y1="35324" x2="54792" y2="35324"/>
                        <a14:backgroundMark x1="47031" y1="49464" x2="47031" y2="49464"/>
                        <a14:backgroundMark x1="46094" y1="68351" x2="46094" y2="68351"/>
                        <a14:backgroundMark x1="45365" y1="64319" x2="45365" y2="64319"/>
                      </a14:backgroundRemoval>
                    </a14:imgEffect>
                  </a14:imgLayer>
                </a14:imgProps>
              </a:ext>
            </a:extLst>
          </a:blip>
          <a:srcRect l="35977" r="38148"/>
          <a:stretch/>
        </p:blipFill>
        <p:spPr>
          <a:xfrm>
            <a:off x="2370772" y="1714789"/>
            <a:ext cx="1774508" cy="70524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B93086-1D2D-43CC-B678-9BA629366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767" y="6225090"/>
            <a:ext cx="429866" cy="429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768086D-018E-402B-BAB9-913D75FAA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1058" y="3823706"/>
            <a:ext cx="386643" cy="4218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057086-4609-4C0A-9155-A2D4A4CC6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6302" y="5742746"/>
            <a:ext cx="381257" cy="253709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95FE3E04-ADD4-485B-A124-84CF1D38235C}"/>
              </a:ext>
            </a:extLst>
          </p:cNvPr>
          <p:cNvSpPr/>
          <p:nvPr/>
        </p:nvSpPr>
        <p:spPr>
          <a:xfrm>
            <a:off x="2733040" y="7404934"/>
            <a:ext cx="599440" cy="609600"/>
          </a:xfrm>
          <a:prstGeom prst="donut">
            <a:avLst>
              <a:gd name="adj" fmla="val 6203"/>
            </a:avLst>
          </a:prstGeom>
          <a:solidFill>
            <a:srgbClr val="BF232B"/>
          </a:solidFill>
          <a:ln>
            <a:solidFill>
              <a:srgbClr val="BF2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3D144-9F84-4A80-93CA-746E122AA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819" y="7544793"/>
            <a:ext cx="329882" cy="32988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C4430-1D15-4BDC-A1CB-3D9C25F35A00}"/>
              </a:ext>
            </a:extLst>
          </p:cNvPr>
          <p:cNvSpPr txBox="1"/>
          <p:nvPr/>
        </p:nvSpPr>
        <p:spPr>
          <a:xfrm>
            <a:off x="4944269" y="8815341"/>
            <a:ext cx="163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5"/>
                </a:solidFill>
              </a:rPr>
              <a:t>Welcome to Design Technology!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3AD59-8222-415F-8530-D7B9AC30C2F9}"/>
              </a:ext>
            </a:extLst>
          </p:cNvPr>
          <p:cNvSpPr txBox="1"/>
          <p:nvPr/>
        </p:nvSpPr>
        <p:spPr>
          <a:xfrm>
            <a:off x="168664" y="7294583"/>
            <a:ext cx="264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7 CAD/CAM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3F704-7295-41C3-A11A-0010634B048F}"/>
              </a:ext>
            </a:extLst>
          </p:cNvPr>
          <p:cNvSpPr txBox="1"/>
          <p:nvPr/>
        </p:nvSpPr>
        <p:spPr>
          <a:xfrm>
            <a:off x="133921" y="7748740"/>
            <a:ext cx="2349548" cy="132343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Learn how to design using CAD. Design and manufacture a bookmark that is based on a favourite book and suitable for the intended user.</a:t>
            </a:r>
          </a:p>
          <a:p>
            <a:r>
              <a:rPr lang="en-GB" sz="1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Design Brief, </a:t>
            </a:r>
            <a:r>
              <a:rPr lang="en-GB" sz="1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Specification, </a:t>
            </a:r>
            <a:r>
              <a:rPr lang="en-GB" sz="1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User needs</a:t>
            </a:r>
            <a:r>
              <a:rPr lang="en-GB" sz="1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CAD/CAM, </a:t>
            </a:r>
            <a:r>
              <a:rPr lang="en-GB" sz="1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2D Design (CAD)</a:t>
            </a:r>
            <a:r>
              <a:rPr lang="en-GB" sz="1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Designing for manufacture, Laser cutting (CAM)</a:t>
            </a:r>
          </a:p>
          <a:p>
            <a:endParaRPr lang="en-GB" sz="10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DB2172B1-D316-4A61-BBCD-784F03A64343}"/>
              </a:ext>
            </a:extLst>
          </p:cNvPr>
          <p:cNvSpPr/>
          <p:nvPr/>
        </p:nvSpPr>
        <p:spPr>
          <a:xfrm>
            <a:off x="3332480" y="6766107"/>
            <a:ext cx="599440" cy="609600"/>
          </a:xfrm>
          <a:prstGeom prst="donut">
            <a:avLst>
              <a:gd name="adj" fmla="val 6203"/>
            </a:avLst>
          </a:prstGeom>
          <a:solidFill>
            <a:srgbClr val="EF3858"/>
          </a:solidFill>
          <a:ln>
            <a:solidFill>
              <a:srgbClr val="E3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343A6-DDDD-4D5C-91A7-12C3CBB54094}"/>
              </a:ext>
            </a:extLst>
          </p:cNvPr>
          <p:cNvSpPr txBox="1"/>
          <p:nvPr/>
        </p:nvSpPr>
        <p:spPr>
          <a:xfrm>
            <a:off x="5290296" y="6182239"/>
            <a:ext cx="165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7 Timber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CC427-BC34-46CA-B9F7-CFE4FB65933E}"/>
              </a:ext>
            </a:extLst>
          </p:cNvPr>
          <p:cNvSpPr txBox="1"/>
          <p:nvPr/>
        </p:nvSpPr>
        <p:spPr>
          <a:xfrm>
            <a:off x="4222147" y="6432542"/>
            <a:ext cx="24679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+mj-lt"/>
              </a:rPr>
              <a:t>Learn about the importance of timber and develop core workshop skills in the manufacture of a timber based product. 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Hardwood, softwood, manufactured boards. Material properties.  Brief &amp; Specification.  Design and manufacture. Health &amp; Safety.  Core workshop skills using timber</a:t>
            </a:r>
            <a:r>
              <a:rPr lang="en-GB" sz="1000" dirty="0">
                <a:latin typeface="+mj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B6ED3-C7D6-4F8E-96FD-AB5546BA4975}"/>
              </a:ext>
            </a:extLst>
          </p:cNvPr>
          <p:cNvSpPr txBox="1"/>
          <p:nvPr/>
        </p:nvSpPr>
        <p:spPr>
          <a:xfrm>
            <a:off x="171484" y="5235979"/>
            <a:ext cx="231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8 Technical Drawing &amp; CAD</a:t>
            </a: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657248F7-C3B1-42AA-ADE0-85ED56B2A0A5}"/>
              </a:ext>
            </a:extLst>
          </p:cNvPr>
          <p:cNvSpPr/>
          <p:nvPr/>
        </p:nvSpPr>
        <p:spPr>
          <a:xfrm>
            <a:off x="2725420" y="6167708"/>
            <a:ext cx="599440" cy="609600"/>
          </a:xfrm>
          <a:prstGeom prst="donut">
            <a:avLst>
              <a:gd name="adj" fmla="val 6203"/>
            </a:avLst>
          </a:prstGeom>
          <a:solidFill>
            <a:srgbClr val="F67831"/>
          </a:solidFill>
          <a:ln>
            <a:solidFill>
              <a:srgbClr val="F67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98D93-ECE2-438D-AFCA-2B9068776437}"/>
              </a:ext>
            </a:extLst>
          </p:cNvPr>
          <p:cNvSpPr txBox="1"/>
          <p:nvPr/>
        </p:nvSpPr>
        <p:spPr>
          <a:xfrm>
            <a:off x="5379678" y="4664324"/>
            <a:ext cx="202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8 Metals</a:t>
            </a: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6AE9A61F-3FD4-4D47-8687-2C716DE9AB3F}"/>
              </a:ext>
            </a:extLst>
          </p:cNvPr>
          <p:cNvSpPr/>
          <p:nvPr/>
        </p:nvSpPr>
        <p:spPr>
          <a:xfrm>
            <a:off x="3332480" y="5560570"/>
            <a:ext cx="599440" cy="609600"/>
          </a:xfrm>
          <a:prstGeom prst="donut">
            <a:avLst>
              <a:gd name="adj" fmla="val 6203"/>
            </a:avLst>
          </a:prstGeom>
          <a:solidFill>
            <a:srgbClr val="FBD21D"/>
          </a:solidFill>
          <a:ln>
            <a:solidFill>
              <a:srgbClr val="FBD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31B2F8CF-9521-4AC2-B7A4-9ABC268DF613}"/>
              </a:ext>
            </a:extLst>
          </p:cNvPr>
          <p:cNvSpPr/>
          <p:nvPr/>
        </p:nvSpPr>
        <p:spPr>
          <a:xfrm>
            <a:off x="2715895" y="4949020"/>
            <a:ext cx="599440" cy="609600"/>
          </a:xfrm>
          <a:prstGeom prst="donut">
            <a:avLst>
              <a:gd name="adj" fmla="val 6203"/>
            </a:avLst>
          </a:prstGeom>
          <a:solidFill>
            <a:srgbClr val="00AD90"/>
          </a:solidFill>
          <a:ln>
            <a:solidFill>
              <a:srgbClr val="00A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0DFA3E66-97A6-4B4C-979A-9C887F463526}"/>
              </a:ext>
            </a:extLst>
          </p:cNvPr>
          <p:cNvSpPr/>
          <p:nvPr/>
        </p:nvSpPr>
        <p:spPr>
          <a:xfrm>
            <a:off x="3332480" y="4350109"/>
            <a:ext cx="599440" cy="609600"/>
          </a:xfrm>
          <a:prstGeom prst="donut">
            <a:avLst>
              <a:gd name="adj" fmla="val 6203"/>
            </a:avLst>
          </a:prstGeom>
          <a:solidFill>
            <a:srgbClr val="0489CB"/>
          </a:solidFill>
          <a:ln>
            <a:solidFill>
              <a:srgbClr val="048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CB6D265-B3DB-4948-9C7F-520018B451C5}"/>
              </a:ext>
            </a:extLst>
          </p:cNvPr>
          <p:cNvSpPr/>
          <p:nvPr/>
        </p:nvSpPr>
        <p:spPr>
          <a:xfrm>
            <a:off x="2715578" y="3729888"/>
            <a:ext cx="599440" cy="609600"/>
          </a:xfrm>
          <a:prstGeom prst="donut">
            <a:avLst>
              <a:gd name="adj" fmla="val 6203"/>
            </a:avLst>
          </a:prstGeom>
          <a:solidFill>
            <a:srgbClr val="DB3D55"/>
          </a:solidFill>
          <a:ln>
            <a:solidFill>
              <a:srgbClr val="E3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BE643EF-503E-4E1C-BC9E-3452632DC000}"/>
              </a:ext>
            </a:extLst>
          </p:cNvPr>
          <p:cNvSpPr/>
          <p:nvPr/>
        </p:nvSpPr>
        <p:spPr>
          <a:xfrm>
            <a:off x="3336925" y="3120389"/>
            <a:ext cx="599440" cy="609600"/>
          </a:xfrm>
          <a:prstGeom prst="donut">
            <a:avLst>
              <a:gd name="adj" fmla="val 6203"/>
            </a:avLst>
          </a:prstGeom>
          <a:solidFill>
            <a:srgbClr val="F67831"/>
          </a:solidFill>
          <a:ln>
            <a:solidFill>
              <a:srgbClr val="F67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A8EAEE29-CCDF-4655-9454-F7C1ED6AC46C}"/>
              </a:ext>
            </a:extLst>
          </p:cNvPr>
          <p:cNvSpPr/>
          <p:nvPr/>
        </p:nvSpPr>
        <p:spPr>
          <a:xfrm>
            <a:off x="2703354" y="2510722"/>
            <a:ext cx="599440" cy="609600"/>
          </a:xfrm>
          <a:prstGeom prst="donut">
            <a:avLst>
              <a:gd name="adj" fmla="val 6203"/>
            </a:avLst>
          </a:prstGeom>
          <a:solidFill>
            <a:srgbClr val="FCAB29"/>
          </a:solidFill>
          <a:ln>
            <a:solidFill>
              <a:srgbClr val="FCA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10A580-5566-4B1C-A7DF-B3EB8394E635}"/>
              </a:ext>
            </a:extLst>
          </p:cNvPr>
          <p:cNvSpPr txBox="1"/>
          <p:nvPr/>
        </p:nvSpPr>
        <p:spPr>
          <a:xfrm>
            <a:off x="145735" y="5849194"/>
            <a:ext cx="22190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+mj-lt"/>
              </a:rPr>
              <a:t>Developing skills and understanding of technical drawing techniques used to communicate design solutions.  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Equipment, Isometric, Orthographic, Perspective, Rendering, Thick &amp; Thin line. </a:t>
            </a:r>
            <a:r>
              <a:rPr lang="en-GB" sz="1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Introduction to 3D CAD (</a:t>
            </a:r>
            <a:r>
              <a:rPr lang="en-GB" sz="10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Solidworks</a:t>
            </a:r>
            <a:r>
              <a:rPr lang="en-GB" sz="1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9FA194-79EC-4594-8D30-30165EF6BF95}"/>
              </a:ext>
            </a:extLst>
          </p:cNvPr>
          <p:cNvSpPr txBox="1"/>
          <p:nvPr/>
        </p:nvSpPr>
        <p:spPr>
          <a:xfrm>
            <a:off x="3962347" y="5164167"/>
            <a:ext cx="2750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+mj-lt"/>
              </a:rPr>
              <a:t>Learn all about metals and use your CAD/CAM skills to make a small, metal cast key-fob. 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Sources, Types, Characteristics/properties, CAD/CAM, 2D Design, Design for manufacture, Pewter casting, Metal refining/finishing.</a:t>
            </a:r>
            <a:endParaRPr lang="en-GB" sz="1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+mj-lt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DF6C2A-9BF4-47E8-9ADF-DC08648F5C4C}"/>
              </a:ext>
            </a:extLst>
          </p:cNvPr>
          <p:cNvSpPr txBox="1"/>
          <p:nvPr/>
        </p:nvSpPr>
        <p:spPr>
          <a:xfrm>
            <a:off x="5161900" y="3130063"/>
            <a:ext cx="149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9 Electronics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D93828-A06E-4941-A126-EA9D37705174}"/>
              </a:ext>
            </a:extLst>
          </p:cNvPr>
          <p:cNvSpPr txBox="1"/>
          <p:nvPr/>
        </p:nvSpPr>
        <p:spPr>
          <a:xfrm>
            <a:off x="4238849" y="3620195"/>
            <a:ext cx="24963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+mj-lt"/>
              </a:rPr>
              <a:t>Understanding electronics and building circuits. 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Electricity, Fossil fuels, Alternative energy, Electricity production, Electronic components, Circuits, PCB’s, Soldering, Integrated circuits, Build a timer circuit using a NE55 integrated circuit, Fault finding. </a:t>
            </a:r>
            <a:endParaRPr lang="en-GB" sz="1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r"/>
            <a:r>
              <a:rPr lang="en-GB" sz="1000" dirty="0">
                <a:latin typeface="+mj-lt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7D4CF9-C4A1-4C6A-B22F-FDA334E216BB}"/>
              </a:ext>
            </a:extLst>
          </p:cNvPr>
          <p:cNvSpPr txBox="1"/>
          <p:nvPr/>
        </p:nvSpPr>
        <p:spPr>
          <a:xfrm>
            <a:off x="171484" y="3557613"/>
            <a:ext cx="221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9 Systems &amp; Control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988F90-57D4-456C-8C55-A13142DC9EF9}"/>
              </a:ext>
            </a:extLst>
          </p:cNvPr>
          <p:cNvSpPr txBox="1"/>
          <p:nvPr/>
        </p:nvSpPr>
        <p:spPr>
          <a:xfrm>
            <a:off x="167652" y="3956119"/>
            <a:ext cx="22893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+mj-lt"/>
              </a:rPr>
              <a:t>Building systems to control inputs and outputs through a PIC interface. </a:t>
            </a:r>
            <a:r>
              <a:rPr lang="en-GB" sz="1000" dirty="0">
                <a:solidFill>
                  <a:srgbClr val="FF0000"/>
                </a:solidFill>
                <a:latin typeface="+mj-lt"/>
              </a:rPr>
              <a:t>Systems, Inputs, Outputs, Feedback, PICS, Coding a Crumble, LDR’s, LED’s, Sparkles.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8D2F89-4638-4854-AEBF-A4F770FB5DF4}"/>
              </a:ext>
            </a:extLst>
          </p:cNvPr>
          <p:cNvSpPr txBox="1"/>
          <p:nvPr/>
        </p:nvSpPr>
        <p:spPr>
          <a:xfrm>
            <a:off x="3380264" y="2505987"/>
            <a:ext cx="331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Year 10 GSCE Design &amp; Technology (AQA)</a:t>
            </a:r>
            <a:endParaRPr lang="en-GB" sz="1200" b="1" u="sng" dirty="0">
              <a:solidFill>
                <a:srgbClr val="5D4C8D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08BB80C-A9EC-4FD6-A5BE-6D7F6AC22F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76" b="89881" l="10000" r="90000">
                        <a14:foregroundMark x1="31000" y1="8929" x2="31000" y2="8929"/>
                        <a14:foregroundMark x1="43333" y1="7738" x2="43333" y2="7738"/>
                        <a14:foregroundMark x1="35000" y1="2976" x2="35000" y2="2976"/>
                      </a14:backgroundRemoval>
                    </a14:imgEffect>
                  </a14:imgLayer>
                </a14:imgProps>
              </a:ext>
            </a:extLst>
          </a:blip>
          <a:srcRect l="5839" t="-6627" r="40055" b="41823"/>
          <a:stretch/>
        </p:blipFill>
        <p:spPr>
          <a:xfrm>
            <a:off x="2727868" y="5070014"/>
            <a:ext cx="565717" cy="3794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1B07DC-5204-4E6F-A474-B3965CC6D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545" y1="37759" x2="54545" y2="37759"/>
                        <a14:foregroundMark x1="50718" y1="43983" x2="50718" y2="43983"/>
                        <a14:foregroundMark x1="44498" y1="47303" x2="44498" y2="47303"/>
                        <a14:foregroundMark x1="21053" y1="46058" x2="21053" y2="46058"/>
                        <a14:foregroundMark x1="21531" y1="47303" x2="21531" y2="47303"/>
                        <a14:foregroundMark x1="20096" y1="59751" x2="20096" y2="59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645" y="4359720"/>
            <a:ext cx="566410" cy="6531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92F0D74-C12C-437A-A528-82B239FF16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1197" y="3164040"/>
            <a:ext cx="482123" cy="48212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B79EF75-75A2-40F8-A596-745EFD57BB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1975" y="2677436"/>
            <a:ext cx="333310" cy="333310"/>
          </a:xfrm>
          <a:prstGeom prst="rect">
            <a:avLst/>
          </a:prstGeom>
        </p:spPr>
      </p:pic>
      <p:sp>
        <p:nvSpPr>
          <p:cNvPr id="53" name="Text Box 82">
            <a:extLst>
              <a:ext uri="{FF2B5EF4-FFF2-40B4-BE49-F238E27FC236}">
                <a16:creationId xmlns:a16="http://schemas.microsoft.com/office/drawing/2014/main" id="{45D68452-B050-470E-83EF-55B2E1F7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19" y="198198"/>
            <a:ext cx="3282950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/>
              <a:t>Sybil Andrews Academy</a:t>
            </a:r>
          </a:p>
          <a:p>
            <a:pPr eaLnBrk="1" hangingPunct="1">
              <a:defRPr/>
            </a:pPr>
            <a:r>
              <a:rPr lang="en-GB" sz="1100" i="1" dirty="0"/>
              <a:t>The best way to predict the future... is to create it.</a:t>
            </a: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4" name="Picture 2" descr="http://www.swatrust.co.uk/sites/academy_trust/files/u2/logowebsmall.png">
            <a:extLst>
              <a:ext uri="{FF2B5EF4-FFF2-40B4-BE49-F238E27FC236}">
                <a16:creationId xmlns:a16="http://schemas.microsoft.com/office/drawing/2014/main" id="{2DB78093-3DBB-4F92-97B8-D403DCB9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81" y="40411"/>
            <a:ext cx="1355638" cy="9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DE3F0F4-345D-463B-83FC-0A724E8A81D6}"/>
              </a:ext>
            </a:extLst>
          </p:cNvPr>
          <p:cNvSpPr txBox="1"/>
          <p:nvPr/>
        </p:nvSpPr>
        <p:spPr>
          <a:xfrm>
            <a:off x="570944" y="1094417"/>
            <a:ext cx="591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KS3 Design Technology 2022/23  </a:t>
            </a:r>
          </a:p>
          <a:p>
            <a:r>
              <a:rPr lang="en-GB" sz="2000" b="1" dirty="0"/>
              <a:t>Learning journey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732C95D-8745-419F-B5FB-75B711F387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5422" y="8776898"/>
            <a:ext cx="894116" cy="86666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D8E1A51-1838-4E91-B2F0-635CC5B99380}"/>
              </a:ext>
            </a:extLst>
          </p:cNvPr>
          <p:cNvCxnSpPr/>
          <p:nvPr/>
        </p:nvCxnSpPr>
        <p:spPr>
          <a:xfrm>
            <a:off x="1802368" y="800100"/>
            <a:ext cx="4687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8E534A7-42D8-4041-AADB-42EF8867A4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9167" y="2187049"/>
            <a:ext cx="2029915" cy="1108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8E2B15-79AF-4F3F-880A-9390B48D571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84" b="90541" l="5572" r="94135">
                        <a14:foregroundMark x1="8504" y1="32432" x2="8504" y2="32432"/>
                        <a14:foregroundMark x1="9384" y1="54730" x2="9384" y2="54730"/>
                        <a14:foregroundMark x1="5865" y1="58108" x2="5865" y2="58108"/>
                        <a14:foregroundMark x1="34897" y1="90541" x2="34897" y2="90541"/>
                        <a14:foregroundMark x1="69208" y1="70946" x2="69208" y2="70946"/>
                        <a14:foregroundMark x1="70381" y1="80405" x2="70381" y2="80405"/>
                        <a14:foregroundMark x1="72434" y1="84459" x2="78006" y2="54054"/>
                        <a14:foregroundMark x1="87977" y1="59459" x2="94135" y2="67568"/>
                        <a14:foregroundMark x1="87977" y1="18243" x2="87977" y2="18243"/>
                        <a14:foregroundMark x1="7918" y1="51351" x2="7918" y2="51351"/>
                        <a14:foregroundMark x1="9971" y1="52027" x2="9971" y2="52027"/>
                        <a14:foregroundMark x1="36950" y1="68919" x2="36950" y2="68919"/>
                        <a14:foregroundMark x1="39003" y1="72297" x2="39003" y2="72297"/>
                        <a14:foregroundMark x1="25513" y1="66892" x2="25513" y2="66892"/>
                        <a14:foregroundMark x1="20821" y1="61486" x2="20821" y2="61486"/>
                        <a14:foregroundMark x1="36070" y1="33784" x2="36070" y2="33784"/>
                        <a14:foregroundMark x1="56891" y1="39189" x2="56891" y2="39189"/>
                        <a14:foregroundMark x1="70674" y1="35811" x2="70674" y2="35811"/>
                        <a14:foregroundMark x1="74780" y1="29054" x2="74780" y2="29054"/>
                        <a14:foregroundMark x1="85044" y1="55405" x2="85044" y2="55405"/>
                        <a14:foregroundMark x1="87977" y1="52027" x2="87977" y2="52027"/>
                        <a14:foregroundMark x1="81525" y1="49324" x2="81525" y2="49324"/>
                        <a14:foregroundMark x1="59824" y1="51351" x2="59824" y2="51351"/>
                        <a14:foregroundMark x1="53079" y1="62162" x2="53079" y2="62162"/>
                        <a14:foregroundMark x1="53079" y1="58784" x2="53079" y2="58784"/>
                        <a14:foregroundMark x1="52786" y1="59459" x2="52786" y2="59459"/>
                        <a14:foregroundMark x1="16422" y1="72973" x2="16422" y2="72973"/>
                        <a14:foregroundMark x1="60997" y1="47297" x2="60997" y2="47297"/>
                        <a14:foregroundMark x1="41349" y1="35811" x2="41349" y2="35811"/>
                        <a14:backgroundMark x1="15249" y1="60811" x2="15249" y2="60811"/>
                        <a14:backgroundMark x1="36657" y1="66216" x2="36657" y2="66216"/>
                        <a14:backgroundMark x1="77419" y1="45946" x2="77419" y2="45946"/>
                        <a14:backgroundMark x1="64516" y1="50000" x2="64516" y2="50000"/>
                        <a14:backgroundMark x1="13196" y1="67568" x2="13196" y2="67568"/>
                        <a14:backgroundMark x1="10557" y1="72973" x2="10557" y2="72973"/>
                        <a14:backgroundMark x1="9091" y1="50676" x2="9091" y2="50676"/>
                        <a14:backgroundMark x1="10264" y1="50676" x2="10264" y2="50676"/>
                        <a14:backgroundMark x1="17302" y1="73649" x2="17302" y2="73649"/>
                        <a14:backgroundMark x1="21994" y1="61486" x2="21994" y2="61486"/>
                        <a14:backgroundMark x1="32258" y1="71622" x2="32258" y2="71622"/>
                        <a14:backgroundMark x1="32551" y1="68919" x2="32551" y2="68919"/>
                        <a14:backgroundMark x1="40469" y1="74324" x2="40469" y2="74324"/>
                        <a14:backgroundMark x1="53666" y1="56757" x2="53666" y2="56757"/>
                        <a14:backgroundMark x1="84457" y1="59459" x2="84457" y2="59459"/>
                        <a14:backgroundMark x1="12610" y1="55405" x2="12610" y2="55405"/>
                        <a14:backgroundMark x1="23460" y1="44595" x2="23460" y2="44595"/>
                        <a14:backgroundMark x1="23167" y1="48649" x2="23167" y2="48649"/>
                        <a14:backgroundMark x1="39296" y1="38514" x2="39296" y2="38514"/>
                        <a14:backgroundMark x1="40762" y1="37838" x2="40762" y2="37838"/>
                        <a14:backgroundMark x1="68035" y1="62162" x2="68035" y2="62162"/>
                        <a14:backgroundMark x1="53079" y1="58784" x2="53079" y2="58784"/>
                        <a14:backgroundMark x1="53666" y1="60811" x2="53666" y2="60811"/>
                        <a14:backgroundMark x1="36657" y1="57432" x2="36657" y2="57432"/>
                        <a14:backgroundMark x1="40762" y1="71622" x2="40762" y2="71622"/>
                        <a14:backgroundMark x1="87683" y1="54054" x2="87683" y2="54054"/>
                        <a14:backgroundMark x1="72434" y1="52027" x2="72434" y2="52027"/>
                        <a14:backgroundMark x1="84164" y1="27703" x2="84164" y2="27703"/>
                        <a14:backgroundMark x1="82991" y1="21622" x2="82991" y2="21622"/>
                        <a14:backgroundMark x1="83871" y1="22973" x2="83871" y2="22973"/>
                        <a14:backgroundMark x1="73900" y1="38514" x2="73900" y2="38514"/>
                        <a14:backgroundMark x1="81525" y1="51351" x2="81525" y2="51351"/>
                        <a14:backgroundMark x1="40176" y1="70270" x2="40176" y2="70270"/>
                        <a14:backgroundMark x1="37830" y1="69595" x2="37830" y2="69595"/>
                        <a14:backgroundMark x1="22874" y1="63514" x2="22874" y2="63514"/>
                        <a14:backgroundMark x1="24340" y1="66216" x2="24340" y2="66216"/>
                        <a14:backgroundMark x1="43109" y1="34459" x2="43109" y2="34459"/>
                        <a14:backgroundMark x1="66569" y1="37162" x2="66569" y2="37162"/>
                        <a14:backgroundMark x1="66862" y1="39865" x2="66862" y2="39865"/>
                        <a14:backgroundMark x1="60411" y1="47297" x2="60411" y2="47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9782" y="8036319"/>
            <a:ext cx="1657780" cy="719506"/>
          </a:xfrm>
          <a:prstGeom prst="rect">
            <a:avLst/>
          </a:prstGeom>
        </p:spPr>
      </p:pic>
      <p:sp>
        <p:nvSpPr>
          <p:cNvPr id="8" name="Circle: Hollow 7">
            <a:extLst>
              <a:ext uri="{FF2B5EF4-FFF2-40B4-BE49-F238E27FC236}">
                <a16:creationId xmlns:a16="http://schemas.microsoft.com/office/drawing/2014/main" id="{13320B69-35D7-4C54-9FEB-E512B06102E2}"/>
              </a:ext>
            </a:extLst>
          </p:cNvPr>
          <p:cNvSpPr/>
          <p:nvPr/>
        </p:nvSpPr>
        <p:spPr>
          <a:xfrm>
            <a:off x="4749998" y="7691675"/>
            <a:ext cx="2001046" cy="1938828"/>
          </a:xfrm>
          <a:prstGeom prst="donut">
            <a:avLst>
              <a:gd name="adj" fmla="val 6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Tree Drawing - How To Draw A Tree Step By Step!">
            <a:extLst>
              <a:ext uri="{FF2B5EF4-FFF2-40B4-BE49-F238E27FC236}">
                <a16:creationId xmlns:a16="http://schemas.microsoft.com/office/drawing/2014/main" id="{50BC4CF6-AA8E-4429-BB9F-0942A012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97" y="6729115"/>
            <a:ext cx="472289" cy="6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9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320</Words>
  <Application>Microsoft Office PowerPoint</Application>
  <PresentationFormat>A4 Paper (210x297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Foreman</dc:creator>
  <cp:lastModifiedBy>Martin Foreman</cp:lastModifiedBy>
  <cp:revision>24</cp:revision>
  <cp:lastPrinted>2021-09-07T11:04:50Z</cp:lastPrinted>
  <dcterms:created xsi:type="dcterms:W3CDTF">2021-09-07T09:28:55Z</dcterms:created>
  <dcterms:modified xsi:type="dcterms:W3CDTF">2022-11-07T09:19:19Z</dcterms:modified>
</cp:coreProperties>
</file>