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32B"/>
    <a:srgbClr val="FCAB29"/>
    <a:srgbClr val="DB3D55"/>
    <a:srgbClr val="E33F5B"/>
    <a:srgbClr val="0489CB"/>
    <a:srgbClr val="00AD90"/>
    <a:srgbClr val="FBD21D"/>
    <a:srgbClr val="F67831"/>
    <a:srgbClr val="EF3858"/>
    <a:srgbClr val="5D4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5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0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6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1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3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8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0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E105-2D0D-4602-AB8D-7955DDCD4FB1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EC11-5B66-47A4-A18C-874269BB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Swedish Chef | Muppet Wiki | Fandom">
            <a:extLst>
              <a:ext uri="{FF2B5EF4-FFF2-40B4-BE49-F238E27FC236}">
                <a16:creationId xmlns:a16="http://schemas.microsoft.com/office/drawing/2014/main" id="{6A8789E4-B261-4C55-AA4C-55A393A4B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42" y="2564160"/>
            <a:ext cx="382875" cy="4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1B07DC-5204-4E6F-A474-B3965CC6D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9700" y="4499223"/>
            <a:ext cx="526376" cy="350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39E895-A0BF-476F-A595-4147548DC8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1" b="98826" l="10000" r="90000">
                        <a14:foregroundMark x1="45729" y1="8627" x2="45729" y2="8627"/>
                        <a14:foregroundMark x1="49427" y1="2654" x2="49427" y2="2654"/>
                        <a14:foregroundMark x1="60573" y1="39306" x2="60573" y2="39306"/>
                        <a14:foregroundMark x1="58698" y1="37672" x2="58698" y2="37672"/>
                        <a14:foregroundMark x1="40729" y1="89229" x2="40729" y2="89229"/>
                        <a14:foregroundMark x1="45573" y1="91730" x2="45573" y2="91730"/>
                        <a14:foregroundMark x1="49635" y1="96478" x2="49635" y2="96478"/>
                        <a14:foregroundMark x1="49635" y1="98826" x2="49635" y2="98826"/>
                        <a14:foregroundMark x1="55208" y1="17866" x2="55208" y2="17866"/>
                        <a14:foregroundMark x1="54792" y1="35324" x2="54792" y2="35324"/>
                        <a14:backgroundMark x1="47031" y1="49464" x2="47031" y2="49464"/>
                        <a14:backgroundMark x1="46094" y1="68351" x2="46094" y2="68351"/>
                        <a14:backgroundMark x1="45365" y1="64319" x2="45365" y2="64319"/>
                      </a14:backgroundRemoval>
                    </a14:imgEffect>
                  </a14:imgLayer>
                </a14:imgProps>
              </a:ext>
            </a:extLst>
          </a:blip>
          <a:srcRect l="35977" r="38148"/>
          <a:stretch/>
        </p:blipFill>
        <p:spPr>
          <a:xfrm>
            <a:off x="2370772" y="1714789"/>
            <a:ext cx="1774508" cy="70524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8BB80C-A9EC-4FD6-A5BE-6D7F6AC22F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15401"/>
          <a:stretch/>
        </p:blipFill>
        <p:spPr>
          <a:xfrm>
            <a:off x="2785245" y="6335178"/>
            <a:ext cx="469833" cy="3151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B93086-1D2D-43CC-B678-9BA629366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669" y="3827127"/>
            <a:ext cx="351866" cy="4298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768086D-018E-402B-BAB9-913D75FAA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2880" y="6857909"/>
            <a:ext cx="547529" cy="4101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057086-4609-4C0A-9155-A2D4A4CC66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669" y="5051495"/>
            <a:ext cx="381257" cy="363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3D144-9F84-4A80-93CA-746E122AA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040" y="7530499"/>
            <a:ext cx="573947" cy="34821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95FE3E04-ADD4-485B-A124-84CF1D38235C}"/>
              </a:ext>
            </a:extLst>
          </p:cNvPr>
          <p:cNvSpPr/>
          <p:nvPr/>
        </p:nvSpPr>
        <p:spPr>
          <a:xfrm>
            <a:off x="2733040" y="7404934"/>
            <a:ext cx="599440" cy="609600"/>
          </a:xfrm>
          <a:prstGeom prst="donut">
            <a:avLst>
              <a:gd name="adj" fmla="val 6203"/>
            </a:avLst>
          </a:prstGeom>
          <a:solidFill>
            <a:srgbClr val="BF232B"/>
          </a:solidFill>
          <a:ln>
            <a:solidFill>
              <a:srgbClr val="BF2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C4430-1D15-4BDC-A1CB-3D9C25F35A00}"/>
              </a:ext>
            </a:extLst>
          </p:cNvPr>
          <p:cNvSpPr txBox="1"/>
          <p:nvPr/>
        </p:nvSpPr>
        <p:spPr>
          <a:xfrm>
            <a:off x="1854232" y="9674247"/>
            <a:ext cx="1526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5D4C8D"/>
                </a:solidFill>
              </a:rPr>
              <a:t>L1/2 Hospitality &amp; Catering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3AD59-8222-415F-8530-D7B9AC30C2F9}"/>
              </a:ext>
            </a:extLst>
          </p:cNvPr>
          <p:cNvSpPr txBox="1"/>
          <p:nvPr/>
        </p:nvSpPr>
        <p:spPr>
          <a:xfrm>
            <a:off x="56287" y="7536352"/>
            <a:ext cx="2642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Example practical cooks: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5614CB-3390-4231-AA30-B36F5AD201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517" y="3237262"/>
            <a:ext cx="479366" cy="388884"/>
          </a:xfrm>
          <a:prstGeom prst="rect">
            <a:avLst/>
          </a:prstGeom>
        </p:spPr>
      </p:pic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DB2172B1-D316-4A61-BBCD-784F03A64343}"/>
              </a:ext>
            </a:extLst>
          </p:cNvPr>
          <p:cNvSpPr/>
          <p:nvPr/>
        </p:nvSpPr>
        <p:spPr>
          <a:xfrm>
            <a:off x="3332480" y="6766107"/>
            <a:ext cx="599440" cy="609600"/>
          </a:xfrm>
          <a:prstGeom prst="donut">
            <a:avLst>
              <a:gd name="adj" fmla="val 6203"/>
            </a:avLst>
          </a:prstGeom>
          <a:solidFill>
            <a:srgbClr val="EF3858"/>
          </a:solidFill>
          <a:ln>
            <a:solidFill>
              <a:srgbClr val="E33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CC427-BC34-46CA-B9F7-CFE4FB65933E}"/>
              </a:ext>
            </a:extLst>
          </p:cNvPr>
          <p:cNvSpPr txBox="1"/>
          <p:nvPr/>
        </p:nvSpPr>
        <p:spPr>
          <a:xfrm>
            <a:off x="2371" y="4363869"/>
            <a:ext cx="27350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Structure of the hospitality and catering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Job requirements within the hospitality and catering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Working conditions of different job roles across the hospitality and catering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Factors affecting the success of hospitality and catering providers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B6ED3-C7D6-4F8E-96FD-AB5546BA4975}"/>
              </a:ext>
            </a:extLst>
          </p:cNvPr>
          <p:cNvSpPr txBox="1"/>
          <p:nvPr/>
        </p:nvSpPr>
        <p:spPr>
          <a:xfrm>
            <a:off x="61833" y="3840649"/>
            <a:ext cx="262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Understand the environment in which H&amp;C providers operate.</a:t>
            </a: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657248F7-C3B1-42AA-ADE0-85ED56B2A0A5}"/>
              </a:ext>
            </a:extLst>
          </p:cNvPr>
          <p:cNvSpPr/>
          <p:nvPr/>
        </p:nvSpPr>
        <p:spPr>
          <a:xfrm>
            <a:off x="2725420" y="6167708"/>
            <a:ext cx="599440" cy="609600"/>
          </a:xfrm>
          <a:prstGeom prst="donut">
            <a:avLst>
              <a:gd name="adj" fmla="val 6203"/>
            </a:avLst>
          </a:prstGeom>
          <a:solidFill>
            <a:srgbClr val="F67831"/>
          </a:solidFill>
          <a:ln>
            <a:solidFill>
              <a:srgbClr val="F67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798D93-ECE2-438D-AFCA-2B9068776437}"/>
              </a:ext>
            </a:extLst>
          </p:cNvPr>
          <p:cNvSpPr txBox="1"/>
          <p:nvPr/>
        </p:nvSpPr>
        <p:spPr>
          <a:xfrm>
            <a:off x="97273" y="2071959"/>
            <a:ext cx="254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How hospitality and catering provisions operate</a:t>
            </a: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6AE9A61F-3FD4-4D47-8687-2C716DE9AB3F}"/>
              </a:ext>
            </a:extLst>
          </p:cNvPr>
          <p:cNvSpPr/>
          <p:nvPr/>
        </p:nvSpPr>
        <p:spPr>
          <a:xfrm>
            <a:off x="3332480" y="5560570"/>
            <a:ext cx="599440" cy="609600"/>
          </a:xfrm>
          <a:prstGeom prst="donut">
            <a:avLst>
              <a:gd name="adj" fmla="val 6203"/>
            </a:avLst>
          </a:prstGeom>
          <a:solidFill>
            <a:srgbClr val="FBD21D"/>
          </a:solidFill>
          <a:ln>
            <a:solidFill>
              <a:srgbClr val="FBD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31B2F8CF-9521-4AC2-B7A4-9ABC268DF613}"/>
              </a:ext>
            </a:extLst>
          </p:cNvPr>
          <p:cNvSpPr/>
          <p:nvPr/>
        </p:nvSpPr>
        <p:spPr>
          <a:xfrm>
            <a:off x="2715895" y="4949020"/>
            <a:ext cx="599440" cy="609600"/>
          </a:xfrm>
          <a:prstGeom prst="donut">
            <a:avLst>
              <a:gd name="adj" fmla="val 6203"/>
            </a:avLst>
          </a:prstGeom>
          <a:solidFill>
            <a:srgbClr val="00AD90"/>
          </a:solidFill>
          <a:ln>
            <a:solidFill>
              <a:srgbClr val="00A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0DFA3E66-97A6-4B4C-979A-9C887F463526}"/>
              </a:ext>
            </a:extLst>
          </p:cNvPr>
          <p:cNvSpPr/>
          <p:nvPr/>
        </p:nvSpPr>
        <p:spPr>
          <a:xfrm>
            <a:off x="3332480" y="4350109"/>
            <a:ext cx="599440" cy="609600"/>
          </a:xfrm>
          <a:prstGeom prst="donut">
            <a:avLst>
              <a:gd name="adj" fmla="val 6203"/>
            </a:avLst>
          </a:prstGeom>
          <a:solidFill>
            <a:srgbClr val="0489CB"/>
          </a:solidFill>
          <a:ln>
            <a:solidFill>
              <a:srgbClr val="048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CB6D265-B3DB-4948-9C7F-520018B451C5}"/>
              </a:ext>
            </a:extLst>
          </p:cNvPr>
          <p:cNvSpPr/>
          <p:nvPr/>
        </p:nvSpPr>
        <p:spPr>
          <a:xfrm>
            <a:off x="2715578" y="3729888"/>
            <a:ext cx="599440" cy="609600"/>
          </a:xfrm>
          <a:prstGeom prst="donut">
            <a:avLst>
              <a:gd name="adj" fmla="val 6203"/>
            </a:avLst>
          </a:prstGeom>
          <a:solidFill>
            <a:srgbClr val="DB3D55"/>
          </a:solidFill>
          <a:ln>
            <a:solidFill>
              <a:srgbClr val="E33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BE643EF-503E-4E1C-BC9E-3452632DC000}"/>
              </a:ext>
            </a:extLst>
          </p:cNvPr>
          <p:cNvSpPr/>
          <p:nvPr/>
        </p:nvSpPr>
        <p:spPr>
          <a:xfrm>
            <a:off x="3336925" y="3120389"/>
            <a:ext cx="599440" cy="609600"/>
          </a:xfrm>
          <a:prstGeom prst="donut">
            <a:avLst>
              <a:gd name="adj" fmla="val 6203"/>
            </a:avLst>
          </a:prstGeom>
          <a:solidFill>
            <a:srgbClr val="F67831"/>
          </a:solidFill>
          <a:ln>
            <a:solidFill>
              <a:srgbClr val="F67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A8EAEE29-CCDF-4655-9454-F7C1ED6AC46C}"/>
              </a:ext>
            </a:extLst>
          </p:cNvPr>
          <p:cNvSpPr/>
          <p:nvPr/>
        </p:nvSpPr>
        <p:spPr>
          <a:xfrm>
            <a:off x="2703354" y="2510722"/>
            <a:ext cx="599440" cy="609600"/>
          </a:xfrm>
          <a:prstGeom prst="donut">
            <a:avLst>
              <a:gd name="adj" fmla="val 6203"/>
            </a:avLst>
          </a:prstGeom>
          <a:solidFill>
            <a:srgbClr val="FCAB29"/>
          </a:solidFill>
          <a:ln>
            <a:solidFill>
              <a:srgbClr val="FCA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9FA194-79EC-4594-8D30-30165EF6BF95}"/>
              </a:ext>
            </a:extLst>
          </p:cNvPr>
          <p:cNvSpPr txBox="1"/>
          <p:nvPr/>
        </p:nvSpPr>
        <p:spPr>
          <a:xfrm>
            <a:off x="4006510" y="8681541"/>
            <a:ext cx="2750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Personal safety responsibilities in the workplace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Risks to personal safety in hospitality and catering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Recommend personal safety control measures for hospitality and catering provision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8483F-223A-4AEC-B740-8F17E8F41E6D}"/>
              </a:ext>
            </a:extLst>
          </p:cNvPr>
          <p:cNvSpPr txBox="1"/>
          <p:nvPr/>
        </p:nvSpPr>
        <p:spPr>
          <a:xfrm>
            <a:off x="4034478" y="8187897"/>
            <a:ext cx="273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How H&amp;C provision meets health and safety requirements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1CA894-A6A4-466D-BFDE-6E5702AFF465}"/>
              </a:ext>
            </a:extLst>
          </p:cNvPr>
          <p:cNvSpPr txBox="1"/>
          <p:nvPr/>
        </p:nvSpPr>
        <p:spPr>
          <a:xfrm>
            <a:off x="131653" y="2656337"/>
            <a:ext cx="25923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Operation of the kitchen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Operation of front of 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How hospitality and catering provision meet customer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Menu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Health &amp; Safety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DF6C2A-9BF4-47E8-9ADF-DC08648F5C4C}"/>
              </a:ext>
            </a:extLst>
          </p:cNvPr>
          <p:cNvSpPr txBox="1"/>
          <p:nvPr/>
        </p:nvSpPr>
        <p:spPr>
          <a:xfrm>
            <a:off x="95926" y="6059401"/>
            <a:ext cx="398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How food can cause ill health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D93828-A06E-4941-A126-EA9D37705174}"/>
              </a:ext>
            </a:extLst>
          </p:cNvPr>
          <p:cNvSpPr txBox="1"/>
          <p:nvPr/>
        </p:nvSpPr>
        <p:spPr>
          <a:xfrm>
            <a:off x="4197676" y="4351902"/>
            <a:ext cx="28480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Review options for hospitality and catering provision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Recommend options for hospitality provision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Reviewing dishes you cook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Organoleptic qualities of food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7D4CF9-C4A1-4C6A-B22F-FDA334E216BB}"/>
              </a:ext>
            </a:extLst>
          </p:cNvPr>
          <p:cNvSpPr txBox="1"/>
          <p:nvPr/>
        </p:nvSpPr>
        <p:spPr>
          <a:xfrm>
            <a:off x="4060371" y="3731885"/>
            <a:ext cx="29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Hospitality and catering provision to meet specific requirements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E0876B-9231-40D0-94F6-193A82809C11}"/>
              </a:ext>
            </a:extLst>
          </p:cNvPr>
          <p:cNvSpPr txBox="1"/>
          <p:nvPr/>
        </p:nvSpPr>
        <p:spPr>
          <a:xfrm>
            <a:off x="95926" y="6386457"/>
            <a:ext cx="2531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Food related causes of ill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Roles and responsibilities of the Environmental Health Officer (EHO)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Food safety legislation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Common types of food poisoning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Symptoms of food induced ill health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988F90-57D4-456C-8C55-A13142DC9EF9}"/>
              </a:ext>
            </a:extLst>
          </p:cNvPr>
          <p:cNvSpPr txBox="1"/>
          <p:nvPr/>
        </p:nvSpPr>
        <p:spPr>
          <a:xfrm>
            <a:off x="4156674" y="5682738"/>
            <a:ext cx="26450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Functions of nutrients in the human 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Nutritional needs of specific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Characteristics of unsatisfactory nutritional intake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How cooking methods impact on nutritional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Factors to consider when proposing dishes for menus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How dishes on a menu address environmental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How menu dishes meet customer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Plan production of dishes for a menu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Use techniques in preparation of commodities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Assure quality of commodities to be used in food preparation</a:t>
            </a:r>
          </a:p>
          <a:p>
            <a:endParaRPr lang="en-GB" sz="1000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8D2F89-4638-4854-AEBF-A4F770FB5DF4}"/>
              </a:ext>
            </a:extLst>
          </p:cNvPr>
          <p:cNvSpPr txBox="1"/>
          <p:nvPr/>
        </p:nvSpPr>
        <p:spPr>
          <a:xfrm>
            <a:off x="3931920" y="1883386"/>
            <a:ext cx="331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NEA – Hospitality &amp; catering in action</a:t>
            </a:r>
            <a:endParaRPr lang="en-GB" sz="1200" b="1" u="sng" dirty="0">
              <a:solidFill>
                <a:srgbClr val="5D4C8D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92F0D74-C12C-437A-A528-82B239FF16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2395" y="5599887"/>
            <a:ext cx="685085" cy="56246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35E43A9-0C82-4069-A20B-44E66224AA29}"/>
              </a:ext>
            </a:extLst>
          </p:cNvPr>
          <p:cNvSpPr txBox="1"/>
          <p:nvPr/>
        </p:nvSpPr>
        <p:spPr>
          <a:xfrm>
            <a:off x="4377493" y="2296012"/>
            <a:ext cx="2162334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latin typeface="+mj-lt"/>
              </a:rPr>
              <a:t>The NEA (Non-Exam Assessment) represents 60% of your final grade in Hospitality &amp; Catering. The applied purpose of the unit is for learners to safely plan, prepare, cook and present</a:t>
            </a:r>
          </a:p>
          <a:p>
            <a:r>
              <a:rPr lang="en-GB" sz="1100" dirty="0">
                <a:latin typeface="+mj-lt"/>
              </a:rPr>
              <a:t>nutritional dishes.</a:t>
            </a:r>
          </a:p>
        </p:txBody>
      </p:sp>
      <p:sp>
        <p:nvSpPr>
          <p:cNvPr id="53" name="Text Box 82">
            <a:extLst>
              <a:ext uri="{FF2B5EF4-FFF2-40B4-BE49-F238E27FC236}">
                <a16:creationId xmlns:a16="http://schemas.microsoft.com/office/drawing/2014/main" id="{45D68452-B050-470E-83EF-55B2E1F7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19" y="198198"/>
            <a:ext cx="3282950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600" b="1" dirty="0"/>
              <a:t>Sybil Andrews Academy</a:t>
            </a:r>
          </a:p>
          <a:p>
            <a:pPr eaLnBrk="1" hangingPunct="1">
              <a:defRPr/>
            </a:pPr>
            <a:r>
              <a:rPr lang="en-GB" sz="1100" i="1" dirty="0"/>
              <a:t>The best way to predict the future... is to create it.</a:t>
            </a: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4" name="Picture 2" descr="http://www.swatrust.co.uk/sites/academy_trust/files/u2/logowebsmall.png">
            <a:extLst>
              <a:ext uri="{FF2B5EF4-FFF2-40B4-BE49-F238E27FC236}">
                <a16:creationId xmlns:a16="http://schemas.microsoft.com/office/drawing/2014/main" id="{2DB78093-3DBB-4F92-97B8-D403DCB9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81" y="40411"/>
            <a:ext cx="1355638" cy="9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DE3F0F4-345D-463B-83FC-0A724E8A81D6}"/>
              </a:ext>
            </a:extLst>
          </p:cNvPr>
          <p:cNvSpPr txBox="1"/>
          <p:nvPr/>
        </p:nvSpPr>
        <p:spPr>
          <a:xfrm>
            <a:off x="95926" y="1094417"/>
            <a:ext cx="6762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Level 1/2 Hospitality &amp; Catering 2022/23</a:t>
            </a:r>
          </a:p>
          <a:p>
            <a:r>
              <a:rPr lang="en-GB" sz="2000" b="1" dirty="0"/>
              <a:t>Learning journey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732C95D-8745-419F-B5FB-75B711F387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85422" y="8857216"/>
            <a:ext cx="894116" cy="86666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D8E1A51-1838-4E91-B2F0-635CC5B99380}"/>
              </a:ext>
            </a:extLst>
          </p:cNvPr>
          <p:cNvCxnSpPr/>
          <p:nvPr/>
        </p:nvCxnSpPr>
        <p:spPr>
          <a:xfrm>
            <a:off x="1802368" y="800100"/>
            <a:ext cx="4687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WJEC (exam board) - Wikipedia">
            <a:extLst>
              <a:ext uri="{FF2B5EF4-FFF2-40B4-BE49-F238E27FC236}">
                <a16:creationId xmlns:a16="http://schemas.microsoft.com/office/drawing/2014/main" id="{161A0991-EF00-4F70-B140-2AC4B944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13" y="8897422"/>
            <a:ext cx="799782" cy="7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0D96878-E3C9-450A-91D1-60AE65DDECA9}"/>
              </a:ext>
            </a:extLst>
          </p:cNvPr>
          <p:cNvSpPr txBox="1"/>
          <p:nvPr/>
        </p:nvSpPr>
        <p:spPr>
          <a:xfrm>
            <a:off x="88424" y="7855600"/>
            <a:ext cx="259238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Fresh pasta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Raspberry and white chocolate loaf cake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Focaccia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Lasagne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Hebridean pasties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>
                <a:latin typeface="+mj-lt"/>
              </a:rPr>
              <a:t>Makhini</a:t>
            </a:r>
            <a:r>
              <a:rPr lang="en-GB" sz="1000" dirty="0">
                <a:latin typeface="+mj-lt"/>
              </a:rPr>
              <a:t> Curry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Profiteroles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Puff pastry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Chicken Ballotine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Fruit lattice pie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Paella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+mj-lt"/>
              </a:rPr>
              <a:t>Fish pie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F67E2B-DA82-4A82-A166-C8D1A7AFC6BB}"/>
              </a:ext>
            </a:extLst>
          </p:cNvPr>
          <p:cNvSpPr txBox="1"/>
          <p:nvPr/>
        </p:nvSpPr>
        <p:spPr>
          <a:xfrm>
            <a:off x="4226708" y="5314740"/>
            <a:ext cx="398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5D4C8D"/>
                </a:solidFill>
              </a:rPr>
              <a:t>Importance of nutrition</a:t>
            </a:r>
          </a:p>
        </p:txBody>
      </p:sp>
    </p:spTree>
    <p:extLst>
      <p:ext uri="{BB962C8B-B14F-4D97-AF65-F5344CB8AC3E}">
        <p14:creationId xmlns:p14="http://schemas.microsoft.com/office/powerpoint/2010/main" val="408319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349</Words>
  <Application>Microsoft Office PowerPoint</Application>
  <PresentationFormat>A4 Paper (210x297 mm)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Foreman</dc:creator>
  <cp:lastModifiedBy>Martin Foreman</cp:lastModifiedBy>
  <cp:revision>21</cp:revision>
  <cp:lastPrinted>2022-10-18T07:36:22Z</cp:lastPrinted>
  <dcterms:created xsi:type="dcterms:W3CDTF">2021-09-07T09:28:55Z</dcterms:created>
  <dcterms:modified xsi:type="dcterms:W3CDTF">2023-06-19T12:14:13Z</dcterms:modified>
</cp:coreProperties>
</file>