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7"/>
  </p:notesMasterIdLst>
  <p:sldIdLst>
    <p:sldId id="270" r:id="rId5"/>
    <p:sldId id="273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9"/>
    <a:srgbClr val="F49100"/>
    <a:srgbClr val="201A3C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2FE8FD-45C8-4D29-A10B-0725652F28AA}" v="28" dt="2026-09-29T13:02:58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361" autoAdjust="0"/>
  </p:normalViewPr>
  <p:slideViewPr>
    <p:cSldViewPr snapToGrid="0">
      <p:cViewPr varScale="1">
        <p:scale>
          <a:sx n="41" d="100"/>
          <a:sy n="41" d="100"/>
        </p:scale>
        <p:origin x="23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89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93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9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52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15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76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47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26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33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01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97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67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.png"/><Relationship Id="rId3" Type="http://schemas.openxmlformats.org/officeDocument/2006/relationships/image" Target="../media/image16.jpeg"/><Relationship Id="rId7" Type="http://schemas.openxmlformats.org/officeDocument/2006/relationships/image" Target="../media/image6.svg"/><Relationship Id="rId12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8.jpeg"/><Relationship Id="rId4" Type="http://schemas.openxmlformats.org/officeDocument/2006/relationships/image" Target="../media/image4.sv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orange text&#10;&#10;AI-generated content may be incorrect.">
            <a:extLst>
              <a:ext uri="{FF2B5EF4-FFF2-40B4-BE49-F238E27FC236}">
                <a16:creationId xmlns:a16="http://schemas.microsoft.com/office/drawing/2014/main" id="{CCDF91A5-F309-DECE-C8E1-64FAB75219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F34E26-6C33-A835-B0EA-BF410DFB2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23849"/>
          <a:stretch>
            <a:fillRect/>
          </a:stretch>
        </p:blipFill>
        <p:spPr>
          <a:xfrm>
            <a:off x="0" y="512817"/>
            <a:ext cx="6858000" cy="69508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E406A5-2B67-3660-181B-7CBDE1CF5E8B}"/>
              </a:ext>
            </a:extLst>
          </p:cNvPr>
          <p:cNvSpPr txBox="1"/>
          <p:nvPr/>
        </p:nvSpPr>
        <p:spPr>
          <a:xfrm>
            <a:off x="4141892" y="8068387"/>
            <a:ext cx="2657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daily pastas and filled jacket potatoes</a:t>
            </a: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id="{12EA9C9D-E74F-4F6D-B014-6F16D2E7F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24" y="8052993"/>
            <a:ext cx="313547" cy="30174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D361E5-F579-3FA6-2DE0-C6893B093E6C}"/>
              </a:ext>
            </a:extLst>
          </p:cNvPr>
          <p:cNvSpPr txBox="1"/>
          <p:nvPr/>
        </p:nvSpPr>
        <p:spPr>
          <a:xfrm>
            <a:off x="2462892" y="8428085"/>
            <a:ext cx="16158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0F29FC-C915-92E5-0AF9-FCA4B2FA054F}"/>
              </a:ext>
            </a:extLst>
          </p:cNvPr>
          <p:cNvSpPr txBox="1"/>
          <p:nvPr/>
        </p:nvSpPr>
        <p:spPr>
          <a:xfrm>
            <a:off x="2568255" y="8099433"/>
            <a:ext cx="12640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6A4D5313-91AB-1FF9-62E4-932B1894A8B0}"/>
              </a:ext>
            </a:extLst>
          </p:cNvPr>
          <p:cNvSpPr/>
          <p:nvPr/>
        </p:nvSpPr>
        <p:spPr>
          <a:xfrm>
            <a:off x="2325808" y="8821383"/>
            <a:ext cx="218693" cy="261611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4ED682-5589-377E-7E7C-AAF7727B9AFA}"/>
              </a:ext>
            </a:extLst>
          </p:cNvPr>
          <p:cNvSpPr txBox="1"/>
          <p:nvPr/>
        </p:nvSpPr>
        <p:spPr>
          <a:xfrm>
            <a:off x="2306457" y="8779446"/>
            <a:ext cx="19494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</a:rPr>
              <a:t>S</a:t>
            </a:r>
            <a:r>
              <a:rPr lang="en-GB" sz="1100" b="1" dirty="0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</a:p>
        </p:txBody>
      </p:sp>
      <p:grpSp>
        <p:nvGrpSpPr>
          <p:cNvPr id="42" name="Group 7">
            <a:extLst>
              <a:ext uri="{FF2B5EF4-FFF2-40B4-BE49-F238E27FC236}">
                <a16:creationId xmlns:a16="http://schemas.microsoft.com/office/drawing/2014/main" id="{7F540542-4063-6707-AADA-C8F10F820C71}"/>
              </a:ext>
            </a:extLst>
          </p:cNvPr>
          <p:cNvGrpSpPr/>
          <p:nvPr/>
        </p:nvGrpSpPr>
        <p:grpSpPr>
          <a:xfrm>
            <a:off x="2235187" y="8412185"/>
            <a:ext cx="291027" cy="261611"/>
            <a:chOff x="0" y="0"/>
            <a:chExt cx="3741232" cy="3821539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0DB5F3F4-8FF9-4451-5205-4C6E2EB8BBAB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853BA9D0-71CA-92C1-796D-98D157939E82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8" name="Group 10">
              <a:extLst>
                <a:ext uri="{FF2B5EF4-FFF2-40B4-BE49-F238E27FC236}">
                  <a16:creationId xmlns:a16="http://schemas.microsoft.com/office/drawing/2014/main" id="{9D47FEBD-B8F8-5A9F-D140-45D10C7E514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14F01530-ED8A-7980-7E42-C2D5E1F5D6D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1E29183A-6620-2178-EEB9-06D6F3C6E4DE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3B46F3D6-4B07-8C54-2E76-099C4631CF42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17353F5F-156C-1A82-C9BD-CB1A36DC669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2EBF75A7-1771-65FC-67D4-22E4F5732AA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7E0364-81C9-4D42-7E3C-0C7B00C9254B}"/>
              </a:ext>
            </a:extLst>
          </p:cNvPr>
          <p:cNvSpPr txBox="1"/>
          <p:nvPr/>
        </p:nvSpPr>
        <p:spPr>
          <a:xfrm>
            <a:off x="374043" y="76846"/>
            <a:ext cx="4902506" cy="461665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Winter Menu 2026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31610F-DCE8-0861-2D8B-FB93DFA7D476}"/>
              </a:ext>
            </a:extLst>
          </p:cNvPr>
          <p:cNvGrpSpPr/>
          <p:nvPr/>
        </p:nvGrpSpPr>
        <p:grpSpPr>
          <a:xfrm>
            <a:off x="5539529" y="1217467"/>
            <a:ext cx="1543675" cy="1878845"/>
            <a:chOff x="7861821" y="1085037"/>
            <a:chExt cx="2011717" cy="187884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1A6E7F6-6533-B604-B460-6001E573FD79}"/>
                </a:ext>
              </a:extLst>
            </p:cNvPr>
            <p:cNvSpPr txBox="1"/>
            <p:nvPr/>
          </p:nvSpPr>
          <p:spPr>
            <a:xfrm>
              <a:off x="7861821" y="1424999"/>
              <a:ext cx="2011717" cy="153888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endParaRPr>
            </a:p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Battered </a:t>
              </a:r>
            </a:p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Pollock or Jumbo Sausage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with Chips &amp;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 Baked Beans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B4728A-DA79-1675-F087-425A3E606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8125" y="1085037"/>
              <a:ext cx="1093673" cy="26230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C032C89-0012-FAFD-2525-4D6CC8CCEC18}"/>
              </a:ext>
            </a:extLst>
          </p:cNvPr>
          <p:cNvSpPr txBox="1"/>
          <p:nvPr/>
        </p:nvSpPr>
        <p:spPr>
          <a:xfrm>
            <a:off x="5664226" y="4065247"/>
            <a:ext cx="110517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Chip Shop Style Veggie 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Chips &amp; Peas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2791562-BF1D-C28C-7B4F-1F8E18E95EC5}"/>
              </a:ext>
            </a:extLst>
          </p:cNvPr>
          <p:cNvGrpSpPr/>
          <p:nvPr/>
        </p:nvGrpSpPr>
        <p:grpSpPr>
          <a:xfrm>
            <a:off x="3359942" y="1352402"/>
            <a:ext cx="3095994" cy="1472773"/>
            <a:chOff x="3438651" y="1397372"/>
            <a:chExt cx="3095994" cy="147277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3EDCAF9-6DCE-C842-9F1E-A1DBB0CFAD0D}"/>
                </a:ext>
              </a:extLst>
            </p:cNvPr>
            <p:cNvSpPr txBox="1"/>
            <p:nvPr/>
          </p:nvSpPr>
          <p:spPr>
            <a:xfrm>
              <a:off x="3438651" y="1792927"/>
              <a:ext cx="131479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Roast of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the Day</a:t>
              </a:r>
            </a:p>
            <a:p>
              <a:pPr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Served with all the traditional trimmings</a:t>
              </a:r>
            </a:p>
          </p:txBody>
        </p:sp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4BA81E22-F69D-1609-63D0-FB11B1C7AA22}"/>
                </a:ext>
              </a:extLst>
            </p:cNvPr>
            <p:cNvGrpSpPr/>
            <p:nvPr/>
          </p:nvGrpSpPr>
          <p:grpSpPr>
            <a:xfrm>
              <a:off x="6295525" y="1397372"/>
              <a:ext cx="239120" cy="158357"/>
              <a:chOff x="79973" y="270521"/>
              <a:chExt cx="3073974" cy="231323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41FC66-779E-F672-26F6-508EFDF28537}"/>
                  </a:ext>
                </a:extLst>
              </p:cNvPr>
              <p:cNvSpPr txBox="1"/>
              <p:nvPr/>
            </p:nvSpPr>
            <p:spPr>
              <a:xfrm>
                <a:off x="79973" y="1860719"/>
                <a:ext cx="693058" cy="7230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  <p:grpSp>
            <p:nvGrpSpPr>
              <p:cNvPr id="21" name="Group 13">
                <a:extLst>
                  <a:ext uri="{FF2B5EF4-FFF2-40B4-BE49-F238E27FC236}">
                    <a16:creationId xmlns:a16="http://schemas.microsoft.com/office/drawing/2014/main" id="{CAE9AD63-9A67-43EF-F633-B6B882E139C3}"/>
                  </a:ext>
                </a:extLst>
              </p:cNvPr>
              <p:cNvGrpSpPr/>
              <p:nvPr/>
            </p:nvGrpSpPr>
            <p:grpSpPr>
              <a:xfrm>
                <a:off x="2570638" y="270521"/>
                <a:ext cx="583309" cy="583309"/>
                <a:chOff x="0" y="0"/>
                <a:chExt cx="812800" cy="812800"/>
              </a:xfrm>
            </p:grpSpPr>
            <p:sp>
              <p:nvSpPr>
                <p:cNvPr id="22" name="Freeform 14">
                  <a:extLst>
                    <a:ext uri="{FF2B5EF4-FFF2-40B4-BE49-F238E27FC236}">
                      <a16:creationId xmlns:a16="http://schemas.microsoft.com/office/drawing/2014/main" id="{17ACB472-3029-1EDA-D4D1-9F53D78BC9D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6721F"/>
                </a:solidFill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" name="TextBox 15">
                  <a:extLst>
                    <a:ext uri="{FF2B5EF4-FFF2-40B4-BE49-F238E27FC236}">
                      <a16:creationId xmlns:a16="http://schemas.microsoft.com/office/drawing/2014/main" id="{E2E356DD-5323-D93B-7A4A-C9678D3F95C8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60"/>
                    </a:lnSpc>
                  </a:pPr>
                  <a:endParaRPr/>
                </a:p>
              </p:txBody>
            </p:sp>
          </p:grp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EF212C3-7EA7-8440-5D30-BB605037983D}"/>
              </a:ext>
            </a:extLst>
          </p:cNvPr>
          <p:cNvSpPr txBox="1"/>
          <p:nvPr/>
        </p:nvSpPr>
        <p:spPr>
          <a:xfrm>
            <a:off x="2157434" y="6050688"/>
            <a:ext cx="113960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Apple Crumble Slice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26A2F7-893D-7F21-4CF3-D2FC9C6A138B}"/>
              </a:ext>
            </a:extLst>
          </p:cNvPr>
          <p:cNvSpPr txBox="1"/>
          <p:nvPr/>
        </p:nvSpPr>
        <p:spPr>
          <a:xfrm>
            <a:off x="5559147" y="6011144"/>
            <a:ext cx="142316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White Chocolate Cookie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E1EC0F-BDD4-BA9C-368D-8CDF944D30E8}"/>
              </a:ext>
            </a:extLst>
          </p:cNvPr>
          <p:cNvSpPr txBox="1"/>
          <p:nvPr/>
        </p:nvSpPr>
        <p:spPr>
          <a:xfrm>
            <a:off x="1052795" y="6030726"/>
            <a:ext cx="129656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Cheesecake of the Day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4AEAF5A-5A2D-E8F9-1EC6-C5AA8D2D4717}"/>
              </a:ext>
            </a:extLst>
          </p:cNvPr>
          <p:cNvSpPr txBox="1"/>
          <p:nvPr/>
        </p:nvSpPr>
        <p:spPr>
          <a:xfrm>
            <a:off x="4401674" y="6064582"/>
            <a:ext cx="1500279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Millionaire Shortbread</a:t>
            </a:r>
            <a:endParaRPr lang="en-GB" sz="1400" b="1" dirty="0">
              <a:solidFill>
                <a:srgbClr val="201A3C"/>
              </a:solidFill>
              <a:latin typeface="Amasis MT Pro Black"/>
            </a:endParaRPr>
          </a:p>
          <a:p>
            <a:pPr algn="ctr" defTabSz="914400"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E3C037E-70E7-915B-4F0C-3AB326E70ED9}"/>
              </a:ext>
            </a:extLst>
          </p:cNvPr>
          <p:cNvGrpSpPr/>
          <p:nvPr/>
        </p:nvGrpSpPr>
        <p:grpSpPr>
          <a:xfrm>
            <a:off x="1894439" y="1118037"/>
            <a:ext cx="1611789" cy="1676317"/>
            <a:chOff x="3984995" y="1628893"/>
            <a:chExt cx="1913142" cy="14336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1E726A9-6DA1-7E27-FFED-4A49A38CECD4}"/>
                </a:ext>
              </a:extLst>
            </p:cNvPr>
            <p:cNvSpPr txBox="1"/>
            <p:nvPr/>
          </p:nvSpPr>
          <p:spPr>
            <a:xfrm>
              <a:off x="4048650" y="2600857"/>
              <a:ext cx="1785831" cy="46166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with Kobez Bread, Fresh Salad  &amp; Yoghurt Dip </a:t>
              </a:r>
              <a:endParaRPr lang="en-US" dirty="0"/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DC8B6027-4A96-D051-C296-FF8D58AFE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848" y="1628893"/>
              <a:ext cx="1091298" cy="368759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DA96CFE-3A63-3549-AB12-89AAB80B9E0A}"/>
                </a:ext>
              </a:extLst>
            </p:cNvPr>
            <p:cNvSpPr txBox="1"/>
            <p:nvPr/>
          </p:nvSpPr>
          <p:spPr>
            <a:xfrm>
              <a:off x="3984995" y="2158054"/>
              <a:ext cx="1913142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Lemon &amp; Garlic Chicken</a:t>
              </a:r>
              <a:endPara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7370AA1-AA3D-5745-795C-6931E3D86759}"/>
              </a:ext>
            </a:extLst>
          </p:cNvPr>
          <p:cNvGrpSpPr/>
          <p:nvPr/>
        </p:nvGrpSpPr>
        <p:grpSpPr>
          <a:xfrm>
            <a:off x="4544090" y="1085037"/>
            <a:ext cx="3053972" cy="1573158"/>
            <a:chOff x="4444172" y="2013105"/>
            <a:chExt cx="4124500" cy="157315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9A54038-6E1F-18D2-8155-7066C141BCC4}"/>
                </a:ext>
              </a:extLst>
            </p:cNvPr>
            <p:cNvSpPr txBox="1"/>
            <p:nvPr/>
          </p:nvSpPr>
          <p:spPr>
            <a:xfrm>
              <a:off x="4444172" y="2693711"/>
              <a:ext cx="1887550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Chicken Korma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with Basmati Rice &amp; Naan Bread</a:t>
              </a:r>
              <a:endParaRPr lang="en-GB" sz="1100" dirty="0">
                <a:solidFill>
                  <a:srgbClr val="F49100"/>
                </a:solidFill>
                <a:latin typeface="Campaign Thin"/>
                <a:ea typeface="DengXian Light"/>
              </a:endParaRPr>
            </a:p>
          </p:txBody>
        </p:sp>
        <p:pic>
          <p:nvPicPr>
            <p:cNvPr id="70" name="Picture 6" descr="A group of bowls with different colored powders&#10;&#10;Description automatically generated">
              <a:extLst>
                <a:ext uri="{FF2B5EF4-FFF2-40B4-BE49-F238E27FC236}">
                  <a16:creationId xmlns:a16="http://schemas.microsoft.com/office/drawing/2014/main" id="{61E53F1F-FF92-7735-7B81-6DB1542D0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8" y="2013105"/>
              <a:ext cx="756304" cy="398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57FEC69-D518-D8EE-91F3-58BD96DEBCBE}"/>
              </a:ext>
            </a:extLst>
          </p:cNvPr>
          <p:cNvSpPr txBox="1"/>
          <p:nvPr/>
        </p:nvSpPr>
        <p:spPr>
          <a:xfrm>
            <a:off x="4613988" y="3774551"/>
            <a:ext cx="123842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Rice  &amp; Naan Bread</a:t>
            </a:r>
            <a:endParaRPr lang="en-GB" sz="1100" b="1" dirty="0">
              <a:solidFill>
                <a:srgbClr val="F49100"/>
              </a:solidFill>
              <a:latin typeface="Campaign Thin"/>
              <a:ea typeface="DengXian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FC4784C-516A-1055-F48B-40C60E80A7D5}"/>
              </a:ext>
            </a:extLst>
          </p:cNvPr>
          <p:cNvSpPr txBox="1"/>
          <p:nvPr/>
        </p:nvSpPr>
        <p:spPr>
          <a:xfrm>
            <a:off x="2140448" y="3734615"/>
            <a:ext cx="134896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DengXian Light"/>
              </a:rPr>
              <a:t>Sweet Chilli Noodles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</a:t>
            </a:r>
            <a:r>
              <a:rPr lang="en-US" sz="1200" b="1" dirty="0">
                <a:solidFill>
                  <a:srgbClr val="F49100"/>
                </a:solidFill>
                <a:latin typeface="Campaign Thin"/>
                <a:ea typeface="DengXian Light"/>
              </a:rPr>
              <a:t>Vegetable Spring Roll</a:t>
            </a:r>
            <a:endParaRPr lang="en-US" sz="1200" dirty="0"/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B85307-C5C0-D97A-D56C-5ECDBA2C4224}"/>
              </a:ext>
            </a:extLst>
          </p:cNvPr>
          <p:cNvGrpSpPr/>
          <p:nvPr/>
        </p:nvGrpSpPr>
        <p:grpSpPr>
          <a:xfrm>
            <a:off x="1095769" y="2906169"/>
            <a:ext cx="2210233" cy="1824087"/>
            <a:chOff x="1094422" y="2078038"/>
            <a:chExt cx="2183860" cy="1824087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1720CF1B-A095-D2C3-D1F6-11933A2F8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8007" y="2078038"/>
              <a:ext cx="851793" cy="376065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584A61F-7711-8F0A-4DA5-7CB92F4F3C40}"/>
                </a:ext>
              </a:extLst>
            </p:cNvPr>
            <p:cNvSpPr txBox="1"/>
            <p:nvPr/>
          </p:nvSpPr>
          <p:spPr>
            <a:xfrm>
              <a:off x="1094422" y="2517130"/>
              <a:ext cx="1207635" cy="138499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lvl="0"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Served with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Croutons, Pepperoni Pieces, Crispy Onions, Spring Onions or Barbecue Beans</a:t>
              </a:r>
              <a:endPara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0CA7A1E-0C28-B1D3-8DBA-25A6B88D2FA0}"/>
                </a:ext>
              </a:extLst>
            </p:cNvPr>
            <p:cNvSpPr txBox="1"/>
            <p:nvPr/>
          </p:nvSpPr>
          <p:spPr>
            <a:xfrm>
              <a:off x="1213159" y="2189376"/>
              <a:ext cx="2065123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endParaRP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B2486302-3942-8BA3-97AE-207791F29B88}"/>
              </a:ext>
            </a:extLst>
          </p:cNvPr>
          <p:cNvSpPr txBox="1"/>
          <p:nvPr/>
        </p:nvSpPr>
        <p:spPr>
          <a:xfrm>
            <a:off x="3288489" y="6056967"/>
            <a:ext cx="113960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Chocolate Marble Cake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pic>
        <p:nvPicPr>
          <p:cNvPr id="87" name="Picture 86" descr="Flag of Great Britain - Wikipedia">
            <a:extLst>
              <a:ext uri="{FF2B5EF4-FFF2-40B4-BE49-F238E27FC236}">
                <a16:creationId xmlns:a16="http://schemas.microsoft.com/office/drawing/2014/main" id="{E9646E69-89FF-0510-16D7-6D0E81B375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69977" y="1191939"/>
            <a:ext cx="661547" cy="398536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799A0BAC-5338-10D4-BCD2-2FF912233CCD}"/>
              </a:ext>
            </a:extLst>
          </p:cNvPr>
          <p:cNvSpPr txBox="1"/>
          <p:nvPr/>
        </p:nvSpPr>
        <p:spPr>
          <a:xfrm>
            <a:off x="3311876" y="3714779"/>
            <a:ext cx="1400669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Garden Vegetable Cottage Pie 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Carrots  &amp;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Gravy </a:t>
            </a:r>
            <a:endParaRPr lang="en-GB" sz="1400" b="1" dirty="0">
              <a:solidFill>
                <a:srgbClr val="201A3C"/>
              </a:solidFill>
              <a:latin typeface="Campaign Thin"/>
            </a:endParaRP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8E6FAA7D-BB09-3CF6-A265-D7DC04957B2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7007" y="3306264"/>
            <a:ext cx="1222218" cy="142895"/>
          </a:xfrm>
          <a:prstGeom prst="rect">
            <a:avLst/>
          </a:prstGeom>
        </p:spPr>
      </p:pic>
      <p:pic>
        <p:nvPicPr>
          <p:cNvPr id="95" name="Picture 94" descr="Sybil Andrews Academy | Sybil Andrews Academy">
            <a:extLst>
              <a:ext uri="{FF2B5EF4-FFF2-40B4-BE49-F238E27FC236}">
                <a16:creationId xmlns:a16="http://schemas.microsoft.com/office/drawing/2014/main" id="{7944FD08-F865-3872-62D8-5B151CD4F4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84128" y="8068387"/>
            <a:ext cx="1833456" cy="1202613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06638F2-122C-FC0A-35A5-24D70E6339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35187" y="7501513"/>
            <a:ext cx="1743318" cy="476316"/>
          </a:xfrm>
          <a:prstGeom prst="rect">
            <a:avLst/>
          </a:prstGeom>
        </p:spPr>
      </p:pic>
      <p:pic>
        <p:nvPicPr>
          <p:cNvPr id="9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33D9E54A-3F74-B51C-73A6-8C7439FC6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674" y="1142000"/>
            <a:ext cx="868092" cy="55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106" descr="Flag of Great Britain - Wikipedia">
            <a:extLst>
              <a:ext uri="{FF2B5EF4-FFF2-40B4-BE49-F238E27FC236}">
                <a16:creationId xmlns:a16="http://schemas.microsoft.com/office/drawing/2014/main" id="{6A7F845B-5019-7584-FE75-B2BF81B311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8535" y="3491626"/>
            <a:ext cx="661547" cy="398536"/>
          </a:xfrm>
          <a:prstGeom prst="rect">
            <a:avLst/>
          </a:prstGeom>
        </p:spPr>
      </p:pic>
      <p:pic>
        <p:nvPicPr>
          <p:cNvPr id="10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D9662BC0-1626-7CC9-D427-221121CD2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32" y="3441687"/>
            <a:ext cx="868092" cy="55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FB6B4ED3-3B59-226E-9566-68E08F6725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04" y="3546537"/>
            <a:ext cx="839221" cy="26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4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2B2A8-9A12-405B-0685-08195BF25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orange text&#10;&#10;AI-generated content may be incorrect.">
            <a:extLst>
              <a:ext uri="{FF2B5EF4-FFF2-40B4-BE49-F238E27FC236}">
                <a16:creationId xmlns:a16="http://schemas.microsoft.com/office/drawing/2014/main" id="{9452B259-706E-9E5A-87F2-806E39E1AB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A089BB-977A-D39A-38E5-8FD13BC8E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6" b="24275"/>
          <a:stretch>
            <a:fillRect/>
          </a:stretch>
        </p:blipFill>
        <p:spPr>
          <a:xfrm>
            <a:off x="0" y="611856"/>
            <a:ext cx="6858000" cy="68327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475820-00DD-2A70-D8C9-2472AE87CB64}"/>
              </a:ext>
            </a:extLst>
          </p:cNvPr>
          <p:cNvSpPr txBox="1"/>
          <p:nvPr/>
        </p:nvSpPr>
        <p:spPr>
          <a:xfrm>
            <a:off x="1158638" y="1142000"/>
            <a:ext cx="1018474" cy="4197377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805FB9-8216-12AE-D8B1-049C5BBF6B0D}"/>
              </a:ext>
            </a:extLst>
          </p:cNvPr>
          <p:cNvSpPr txBox="1"/>
          <p:nvPr/>
        </p:nvSpPr>
        <p:spPr>
          <a:xfrm>
            <a:off x="1158638" y="2558763"/>
            <a:ext cx="1317638" cy="369332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3C44FC29-C55D-04D3-2CD0-05E993A9CECF}"/>
              </a:ext>
            </a:extLst>
          </p:cNvPr>
          <p:cNvSpPr/>
          <p:nvPr/>
        </p:nvSpPr>
        <p:spPr>
          <a:xfrm flipH="1">
            <a:off x="3282353" y="6808980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181">
              <a:defRPr/>
            </a:pPr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C98D1D23-0C9C-D46A-B3F9-9BE550260F57}"/>
              </a:ext>
            </a:extLst>
          </p:cNvPr>
          <p:cNvSpPr/>
          <p:nvPr/>
        </p:nvSpPr>
        <p:spPr>
          <a:xfrm flipH="1">
            <a:off x="3090793" y="5097490"/>
            <a:ext cx="161932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CC9C527D-E9D2-FFD0-8030-98EED471F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70" y="5146775"/>
            <a:ext cx="313547" cy="301747"/>
          </a:xfrm>
          <a:prstGeom prst="rect">
            <a:avLst/>
          </a:prstGeom>
        </p:spPr>
      </p:pic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8076490F-5AB4-8812-D4DB-0F3430A6C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599" y="5154959"/>
            <a:ext cx="313547" cy="301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003EC-8DB7-D0D9-85C3-F1004CAE1A1C}"/>
              </a:ext>
            </a:extLst>
          </p:cNvPr>
          <p:cNvSpPr txBox="1"/>
          <p:nvPr/>
        </p:nvSpPr>
        <p:spPr>
          <a:xfrm>
            <a:off x="4141892" y="8068387"/>
            <a:ext cx="2657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daily pastas and filled jacket potatoes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47B7AF7-DD09-1C9B-8909-E9505D338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24" y="8052993"/>
            <a:ext cx="313547" cy="3017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26AC0E-7193-005C-2805-D86A18C780F9}"/>
              </a:ext>
            </a:extLst>
          </p:cNvPr>
          <p:cNvSpPr txBox="1"/>
          <p:nvPr/>
        </p:nvSpPr>
        <p:spPr>
          <a:xfrm>
            <a:off x="2462892" y="8428085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DB018-F7E5-D8CA-DFED-F2820EC184FC}"/>
              </a:ext>
            </a:extLst>
          </p:cNvPr>
          <p:cNvSpPr txBox="1"/>
          <p:nvPr/>
        </p:nvSpPr>
        <p:spPr>
          <a:xfrm>
            <a:off x="2568255" y="8099433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11" name="Freeform 23">
            <a:extLst>
              <a:ext uri="{FF2B5EF4-FFF2-40B4-BE49-F238E27FC236}">
                <a16:creationId xmlns:a16="http://schemas.microsoft.com/office/drawing/2014/main" id="{82BF6E16-2581-3559-28E6-61614163111E}"/>
              </a:ext>
            </a:extLst>
          </p:cNvPr>
          <p:cNvSpPr/>
          <p:nvPr/>
        </p:nvSpPr>
        <p:spPr>
          <a:xfrm>
            <a:off x="2325808" y="8821383"/>
            <a:ext cx="218693" cy="261611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62751-2147-C696-D092-1596A7B95AE3}"/>
              </a:ext>
            </a:extLst>
          </p:cNvPr>
          <p:cNvSpPr txBox="1"/>
          <p:nvPr/>
        </p:nvSpPr>
        <p:spPr>
          <a:xfrm>
            <a:off x="2306457" y="8779446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2">
              <a:defRPr/>
            </a:pP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S</a:t>
            </a:r>
            <a:r>
              <a:rPr lang="en-GB" sz="1000" b="1" dirty="0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A9C60E53-E732-9C16-3D7A-AD206C99C356}"/>
              </a:ext>
            </a:extLst>
          </p:cNvPr>
          <p:cNvGrpSpPr/>
          <p:nvPr/>
        </p:nvGrpSpPr>
        <p:grpSpPr>
          <a:xfrm>
            <a:off x="2235187" y="8412185"/>
            <a:ext cx="291027" cy="261611"/>
            <a:chOff x="0" y="0"/>
            <a:chExt cx="3741232" cy="3821539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735981F-EA08-51C7-18C3-1F150C826E9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CCA34B9B-1A50-28DD-2FAB-D1E69A89D609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709C7476-B5DB-4E73-7782-EF5EE1ED88F8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F17AC4D9-3663-6B64-407D-09FAEB3961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2">
                <a:extLst>
                  <a:ext uri="{FF2B5EF4-FFF2-40B4-BE49-F238E27FC236}">
                    <a16:creationId xmlns:a16="http://schemas.microsoft.com/office/drawing/2014/main" id="{7A4A022B-26C2-B979-DA5A-B83B84354CE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1A959672-E95F-6C56-5C75-33A6F5046875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1CF78AA0-7A10-6F71-AD55-DB9BFB1FEBF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7EF7814B-8774-59B3-E1D3-880A968155D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1DDAB04-CA34-CADA-EAFD-DCDE95A440F2}"/>
              </a:ext>
            </a:extLst>
          </p:cNvPr>
          <p:cNvSpPr txBox="1"/>
          <p:nvPr/>
        </p:nvSpPr>
        <p:spPr>
          <a:xfrm>
            <a:off x="374043" y="76846"/>
            <a:ext cx="4902506" cy="461665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Winter Menu 2026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075269-5641-918E-FEA9-29B15C63C7F1}"/>
              </a:ext>
            </a:extLst>
          </p:cNvPr>
          <p:cNvSpPr txBox="1"/>
          <p:nvPr/>
        </p:nvSpPr>
        <p:spPr>
          <a:xfrm>
            <a:off x="2126381" y="1740317"/>
            <a:ext cx="1314436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Original Spice Chicken Thigh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Sweet Potato Fries &amp; Sweetcorn Salsa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F59A2D-A4D2-B123-870B-90487E2434D6}"/>
              </a:ext>
            </a:extLst>
          </p:cNvPr>
          <p:cNvSpPr txBox="1"/>
          <p:nvPr/>
        </p:nvSpPr>
        <p:spPr>
          <a:xfrm>
            <a:off x="2046228" y="4197414"/>
            <a:ext cx="138277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Smokey Quorn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Sweet Potato Fries &amp; Sweetcorn Salsa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F4597F4-6E62-16AA-3030-8844B93D44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14" y="1077021"/>
            <a:ext cx="535921" cy="60291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1236A75-BD56-37BE-18DC-DB2C638F7C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53" y="3571638"/>
            <a:ext cx="535921" cy="602912"/>
          </a:xfrm>
          <a:prstGeom prst="rect">
            <a:avLst/>
          </a:prstGeom>
        </p:spPr>
      </p:pic>
      <p:sp>
        <p:nvSpPr>
          <p:cNvPr id="47" name="Freeform 23">
            <a:extLst>
              <a:ext uri="{FF2B5EF4-FFF2-40B4-BE49-F238E27FC236}">
                <a16:creationId xmlns:a16="http://schemas.microsoft.com/office/drawing/2014/main" id="{307A73F2-E109-4E3A-C33A-E65F2D1B737F}"/>
              </a:ext>
            </a:extLst>
          </p:cNvPr>
          <p:cNvSpPr/>
          <p:nvPr/>
        </p:nvSpPr>
        <p:spPr>
          <a:xfrm flipH="1">
            <a:off x="5712198" y="5164118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181">
              <a:defRPr/>
            </a:pPr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FE312C-D56F-4D9A-DDF4-B4216FC2E5B4}"/>
              </a:ext>
            </a:extLst>
          </p:cNvPr>
          <p:cNvSpPr txBox="1"/>
          <p:nvPr/>
        </p:nvSpPr>
        <p:spPr>
          <a:xfrm>
            <a:off x="1074453" y="5949451"/>
            <a:ext cx="118728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Rice Krispie Cakes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54D30A-33B6-64B5-381E-80CF4EF11896}"/>
              </a:ext>
            </a:extLst>
          </p:cNvPr>
          <p:cNvSpPr txBox="1"/>
          <p:nvPr/>
        </p:nvSpPr>
        <p:spPr>
          <a:xfrm>
            <a:off x="2261734" y="5954925"/>
            <a:ext cx="13358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Classic Cornflake Tart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9080F76-8354-9D90-0DE2-F660F281BE1F}"/>
              </a:ext>
            </a:extLst>
          </p:cNvPr>
          <p:cNvSpPr txBox="1"/>
          <p:nvPr/>
        </p:nvSpPr>
        <p:spPr>
          <a:xfrm>
            <a:off x="4642270" y="6068562"/>
            <a:ext cx="11598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School Cake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C18B6C-6709-81F0-58AF-799D89605E73}"/>
              </a:ext>
            </a:extLst>
          </p:cNvPr>
          <p:cNvSpPr txBox="1"/>
          <p:nvPr/>
        </p:nvSpPr>
        <p:spPr>
          <a:xfrm>
            <a:off x="5685557" y="6057173"/>
            <a:ext cx="12516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Chocolate Brownie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F4DC190-832D-1FBD-D7A5-F159511E730E}"/>
              </a:ext>
            </a:extLst>
          </p:cNvPr>
          <p:cNvSpPr txBox="1"/>
          <p:nvPr/>
        </p:nvSpPr>
        <p:spPr>
          <a:xfrm>
            <a:off x="3336187" y="5994210"/>
            <a:ext cx="1462026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Jam &amp; Coconut Sponge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53" name="Picture 52" descr="A picture containing text&#10;&#10;Description automatically generated">
            <a:extLst>
              <a:ext uri="{FF2B5EF4-FFF2-40B4-BE49-F238E27FC236}">
                <a16:creationId xmlns:a16="http://schemas.microsoft.com/office/drawing/2014/main" id="{1A971BB6-E677-C407-095A-4035359F02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683" y="6736159"/>
            <a:ext cx="313547" cy="301747"/>
          </a:xfrm>
          <a:prstGeom prst="rect">
            <a:avLst/>
          </a:prstGeom>
        </p:spPr>
      </p:pic>
      <p:pic>
        <p:nvPicPr>
          <p:cNvPr id="36" name="Picture 35" descr="Sybil Andrews Academy | Sybil Andrews Academy">
            <a:extLst>
              <a:ext uri="{FF2B5EF4-FFF2-40B4-BE49-F238E27FC236}">
                <a16:creationId xmlns:a16="http://schemas.microsoft.com/office/drawing/2014/main" id="{E8BD06D8-26D1-323B-224A-FCFA5C01B3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4128" y="8068387"/>
            <a:ext cx="1833456" cy="1202613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0AC4D009-3F82-1141-7665-E59D9D9C6CCE}"/>
              </a:ext>
            </a:extLst>
          </p:cNvPr>
          <p:cNvGrpSpPr/>
          <p:nvPr/>
        </p:nvGrpSpPr>
        <p:grpSpPr>
          <a:xfrm>
            <a:off x="977500" y="3086698"/>
            <a:ext cx="1714135" cy="1919043"/>
            <a:chOff x="796457" y="2932341"/>
            <a:chExt cx="2065122" cy="191904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DC342BD-6FE2-B727-4C7C-4E5D5617603C}"/>
                </a:ext>
              </a:extLst>
            </p:cNvPr>
            <p:cNvSpPr txBox="1"/>
            <p:nvPr/>
          </p:nvSpPr>
          <p:spPr>
            <a:xfrm>
              <a:off x="796457" y="2932341"/>
              <a:ext cx="2065122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Italian Classics Day</a:t>
              </a:r>
              <a:endParaRPr lang="en-GB" sz="1200" b="1" dirty="0">
                <a:solidFill>
                  <a:srgbClr val="F49100"/>
                </a:solidFill>
                <a:latin typeface="Amasis MT Pro Black"/>
                <a:ea typeface="DengXian Light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E820FC4-D97E-18A9-3D87-CB0776BE143A}"/>
                </a:ext>
              </a:extLst>
            </p:cNvPr>
            <p:cNvSpPr txBox="1"/>
            <p:nvPr/>
          </p:nvSpPr>
          <p:spPr>
            <a:xfrm>
              <a:off x="1014685" y="3651055"/>
              <a:ext cx="1484296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A selection of Homemade Pizzas, Pasta Dishes, Garlic Bread &amp; Fresh Salads</a:t>
              </a:r>
              <a:endParaRPr lang="en-US" dirty="0"/>
            </a:p>
          </p:txBody>
        </p:sp>
      </p:grpSp>
      <p:pic>
        <p:nvPicPr>
          <p:cNvPr id="57" name="Picture 56" descr="Italy Flag - 3ft x 2ft (90x60cm) - Sleeve - £4.50">
            <a:extLst>
              <a:ext uri="{FF2B5EF4-FFF2-40B4-BE49-F238E27FC236}">
                <a16:creationId xmlns:a16="http://schemas.microsoft.com/office/drawing/2014/main" id="{D3C77BE8-9482-579E-DE54-3A5D649849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0347" y="2393014"/>
            <a:ext cx="1003781" cy="604709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F6BF39F-A39F-FB18-4E94-2CD1CA92B9AA}"/>
              </a:ext>
            </a:extLst>
          </p:cNvPr>
          <p:cNvSpPr txBox="1"/>
          <p:nvPr/>
        </p:nvSpPr>
        <p:spPr>
          <a:xfrm>
            <a:off x="3191544" y="1789328"/>
            <a:ext cx="1572707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Butchers Sausage &amp; Mash</a:t>
            </a:r>
          </a:p>
          <a:p>
            <a:pPr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Onion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 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Gravy &amp; Seasonal Veg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A80E12-0C32-BA44-934B-587D68044966}"/>
              </a:ext>
            </a:extLst>
          </p:cNvPr>
          <p:cNvSpPr txBox="1"/>
          <p:nvPr/>
        </p:nvSpPr>
        <p:spPr>
          <a:xfrm>
            <a:off x="3136439" y="4189070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Plant Sausage &amp; Mash </a:t>
            </a:r>
          </a:p>
          <a:p>
            <a:pPr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Onion Gravy &amp; Seasonal Veg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63" name="Picture 62" descr="Flag of Great Britain - Wikipedia">
            <a:extLst>
              <a:ext uri="{FF2B5EF4-FFF2-40B4-BE49-F238E27FC236}">
                <a16:creationId xmlns:a16="http://schemas.microsoft.com/office/drawing/2014/main" id="{B524CF71-E444-D21B-EC0D-81D35DC146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7125" y="1175430"/>
            <a:ext cx="661547" cy="39853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B405280C-A1C0-E7D3-3017-8DB71DD8F1CB}"/>
              </a:ext>
            </a:extLst>
          </p:cNvPr>
          <p:cNvGrpSpPr/>
          <p:nvPr/>
        </p:nvGrpSpPr>
        <p:grpSpPr>
          <a:xfrm>
            <a:off x="4598379" y="3732937"/>
            <a:ext cx="1315361" cy="1842280"/>
            <a:chOff x="7549632" y="3162793"/>
            <a:chExt cx="1315361" cy="184228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836E850-1F86-2345-21BD-6D5DC2DF5282}"/>
                </a:ext>
              </a:extLst>
            </p:cNvPr>
            <p:cNvSpPr txBox="1"/>
            <p:nvPr/>
          </p:nvSpPr>
          <p:spPr>
            <a:xfrm>
              <a:off x="7549632" y="3758578"/>
              <a:ext cx="1315361" cy="12464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Smokey Soya Chilli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with Wholemeal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Rice &amp; Tomato Salsa </a:t>
              </a:r>
            </a:p>
            <a:p>
              <a:pPr algn="ctr"/>
              <a:endPara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endParaRP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24E20647-148A-2DE1-14CE-F575ABC19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4020" y="3162793"/>
              <a:ext cx="713154" cy="416576"/>
            </a:xfrm>
            <a:prstGeom prst="rect">
              <a:avLst/>
            </a:prstGeom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5E05D602-76AD-3E29-A85D-DEFD29FD8D88}"/>
              </a:ext>
            </a:extLst>
          </p:cNvPr>
          <p:cNvSpPr txBox="1"/>
          <p:nvPr/>
        </p:nvSpPr>
        <p:spPr>
          <a:xfrm>
            <a:off x="4575152" y="1659142"/>
            <a:ext cx="1361817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Beef Chilli Tacos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Wholemeal Rice &amp; Cucumber Salsa </a:t>
            </a:r>
          </a:p>
          <a:p>
            <a:pPr algn="ctr"/>
            <a:endParaRPr lang="en-GB" sz="1100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5153AA27-D2FD-8553-A18F-85F889DB22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172" y="1186956"/>
            <a:ext cx="713154" cy="416576"/>
          </a:xfrm>
          <a:prstGeom prst="rect">
            <a:avLst/>
          </a:prstGeom>
        </p:spPr>
      </p:pic>
      <p:pic>
        <p:nvPicPr>
          <p:cNvPr id="70" name="Picture 69" descr="Flag of Great Britain - Wikipedia">
            <a:extLst>
              <a:ext uri="{FF2B5EF4-FFF2-40B4-BE49-F238E27FC236}">
                <a16:creationId xmlns:a16="http://schemas.microsoft.com/office/drawing/2014/main" id="{2BDCD287-B646-5541-38F0-51314B87FC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7125" y="3733207"/>
            <a:ext cx="661547" cy="39853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C07CBB8D-C790-5681-1EEF-66437163AD72}"/>
              </a:ext>
            </a:extLst>
          </p:cNvPr>
          <p:cNvSpPr txBox="1"/>
          <p:nvPr/>
        </p:nvSpPr>
        <p:spPr>
          <a:xfrm>
            <a:off x="5539529" y="1557429"/>
            <a:ext cx="1543675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Battered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Pollock or Jumbo Sausage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Chips &amp;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Baked Beans 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46DE33B9-A885-1AD6-5C78-789B07EE0A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017" y="1217467"/>
            <a:ext cx="839221" cy="262301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EDBBFF3-DB6E-E7D5-4D0B-2F041CEEAF7F}"/>
              </a:ext>
            </a:extLst>
          </p:cNvPr>
          <p:cNvSpPr txBox="1"/>
          <p:nvPr/>
        </p:nvSpPr>
        <p:spPr>
          <a:xfrm>
            <a:off x="5596350" y="3761457"/>
            <a:ext cx="1221744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Spring Rolls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Chips &amp; Curry Sauce</a:t>
            </a:r>
          </a:p>
        </p:txBody>
      </p:sp>
    </p:spTree>
    <p:extLst>
      <p:ext uri="{BB962C8B-B14F-4D97-AF65-F5344CB8AC3E}">
        <p14:creationId xmlns:p14="http://schemas.microsoft.com/office/powerpoint/2010/main" val="298306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Document_x0020_Type xmlns="cc315347-6dc2-4f31-871c-4fac13c8e90b">Menus</Document_x0020_Type>
    <NOTES xmlns="cc315347-6dc2-4f31-871c-4fac13c8e90b" xsi:nil="true"/>
    <Tags xmlns="cc315347-6dc2-4f31-871c-4fac13c8e90b">Menu</Tag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7F70F4-AC20-4262-B039-ED8451DB711E}">
  <ds:schemaRefs>
    <ds:schemaRef ds:uri="93f07fc0-f3cc-4d0b-9a4f-54b5dee9d132"/>
    <ds:schemaRef ds:uri="cfcc8f99-6edd-417c-8b08-e4af51aa64d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c315347-6dc2-4f31-871c-4fac13c8e90b"/>
    <ds:schemaRef ds:uri="abd9c013-afd4-4605-a7aa-45ecbe72d026"/>
  </ds:schemaRefs>
</ds:datastoreItem>
</file>

<file path=customXml/itemProps3.xml><?xml version="1.0" encoding="utf-8"?>
<ds:datastoreItem xmlns:ds="http://schemas.openxmlformats.org/officeDocument/2006/customXml" ds:itemID="{323F4984-B422-4ED6-8736-7E9859D8E7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272</Words>
  <Application>Microsoft Office PowerPoint</Application>
  <PresentationFormat>A4 Paper (210x297 mm)</PresentationFormat>
  <Paragraphs>68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Office 2013 - 2022 Theme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James Rawlinson</cp:lastModifiedBy>
  <cp:revision>169</cp:revision>
  <dcterms:created xsi:type="dcterms:W3CDTF">2023-01-19T15:41:07Z</dcterms:created>
  <dcterms:modified xsi:type="dcterms:W3CDTF">2026-09-29T13:13:10Z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</Properties>
</file>